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7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453" r:id="rId22"/>
    <p:sldId id="340" r:id="rId23"/>
    <p:sldId id="454" r:id="rId24"/>
    <p:sldId id="455" r:id="rId25"/>
    <p:sldId id="452" r:id="rId26"/>
    <p:sldId id="345" r:id="rId27"/>
    <p:sldId id="346" r:id="rId28"/>
    <p:sldId id="444" r:id="rId29"/>
    <p:sldId id="347" r:id="rId30"/>
    <p:sldId id="403" r:id="rId31"/>
    <p:sldId id="445" r:id="rId32"/>
    <p:sldId id="352" r:id="rId33"/>
    <p:sldId id="353" r:id="rId34"/>
    <p:sldId id="354" r:id="rId35"/>
    <p:sldId id="355" r:id="rId36"/>
    <p:sldId id="360" r:id="rId37"/>
    <p:sldId id="395" r:id="rId38"/>
    <p:sldId id="396" r:id="rId39"/>
    <p:sldId id="397" r:id="rId40"/>
    <p:sldId id="398" r:id="rId41"/>
    <p:sldId id="402" r:id="rId42"/>
    <p:sldId id="361" r:id="rId43"/>
    <p:sldId id="362" r:id="rId44"/>
    <p:sldId id="363" r:id="rId45"/>
    <p:sldId id="450" r:id="rId46"/>
    <p:sldId id="451" r:id="rId47"/>
    <p:sldId id="364" r:id="rId48"/>
    <p:sldId id="365" r:id="rId49"/>
    <p:sldId id="368" r:id="rId50"/>
    <p:sldId id="369" r:id="rId51"/>
    <p:sldId id="370" r:id="rId52"/>
    <p:sldId id="371" r:id="rId53"/>
    <p:sldId id="404" r:id="rId54"/>
    <p:sldId id="372" r:id="rId55"/>
    <p:sldId id="405" r:id="rId56"/>
    <p:sldId id="373" r:id="rId57"/>
    <p:sldId id="376" r:id="rId58"/>
    <p:sldId id="427" r:id="rId59"/>
    <p:sldId id="428" r:id="rId60"/>
    <p:sldId id="429" r:id="rId61"/>
    <p:sldId id="446" r:id="rId62"/>
    <p:sldId id="447" r:id="rId63"/>
    <p:sldId id="448" r:id="rId64"/>
    <p:sldId id="449" r:id="rId65"/>
    <p:sldId id="426" r:id="rId66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62" d="100"/>
          <a:sy n="62" d="100"/>
        </p:scale>
        <p:origin x="-128" y="-592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3/30/16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©2016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hyperlink" Target="http://docs.brightcove.com/en/video-cloud/brightcove-player/reference/api/index.html" TargetMode="External"/><Relationship Id="rId5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smtClean="0"/>
              <a:t>Atom, </a:t>
            </a:r>
            <a:r>
              <a:rPr lang="en-US" dirty="0" err="1" smtClean="0"/>
              <a:t>Chocolat</a:t>
            </a:r>
            <a:r>
              <a:rPr lang="en-US" dirty="0"/>
              <a:t>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http://bit.ly/1EDWaCA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ithu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81" y="3502025"/>
            <a:ext cx="105925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704" y="1911090"/>
            <a:ext cx="15877477" cy="6848735"/>
          </a:xfrm>
        </p:spPr>
        <p:txBody>
          <a:bodyPr/>
          <a:lstStyle/>
          <a:p>
            <a:r>
              <a:rPr lang="en-US" dirty="0" smtClean="0"/>
              <a:t>Documentation and Samples</a:t>
            </a:r>
          </a:p>
          <a:p>
            <a:pPr marL="234950" lvl="1" indent="0">
              <a:buNone/>
            </a:pPr>
            <a:r>
              <a:rPr lang="en-US" dirty="0">
                <a:latin typeface="+mn-lt"/>
                <a:hlinkClick r:id="rId3"/>
              </a:rPr>
              <a:t>http://</a:t>
            </a:r>
            <a:r>
              <a:rPr lang="en-US" dirty="0" err="1">
                <a:latin typeface="+mn-lt"/>
                <a:hlinkClick r:id="rId3"/>
              </a:rPr>
              <a:t>docs.brightcove.com</a:t>
            </a:r>
            <a:r>
              <a:rPr lang="en-US" dirty="0">
                <a:latin typeface="+mn-lt"/>
                <a:hlinkClick r:id="rId3"/>
              </a:rPr>
              <a:t>/en/video-cloud/</a:t>
            </a:r>
            <a:r>
              <a:rPr lang="en-US" dirty="0" err="1">
                <a:latin typeface="+mn-lt"/>
                <a:hlinkClick r:id="rId3"/>
              </a:rPr>
              <a:t>brightcove</a:t>
            </a:r>
            <a:r>
              <a:rPr lang="en-US" dirty="0">
                <a:latin typeface="+mn-lt"/>
                <a:hlinkClick r:id="rId3"/>
              </a:rPr>
              <a:t>-player/</a:t>
            </a:r>
            <a:r>
              <a:rPr lang="en-US" dirty="0" err="1">
                <a:latin typeface="+mn-lt"/>
                <a:hlinkClick r:id="rId3"/>
              </a:rPr>
              <a:t>index.html</a:t>
            </a:r>
            <a:endParaRPr lang="en-US" dirty="0">
              <a:latin typeface="+mn-lt"/>
            </a:endParaRPr>
          </a:p>
          <a:p>
            <a:r>
              <a:rPr lang="en-US" dirty="0" smtClean="0"/>
              <a:t>API Docs: Consists of the </a:t>
            </a:r>
            <a:r>
              <a:rPr lang="en-US" dirty="0" err="1" smtClean="0"/>
              <a:t>Video.js</a:t>
            </a:r>
            <a:r>
              <a:rPr lang="en-US" dirty="0" smtClean="0"/>
              <a:t> API</a:t>
            </a:r>
          </a:p>
          <a:p>
            <a:pPr lvl="1"/>
            <a:r>
              <a:rPr lang="en-US" dirty="0" smtClean="0"/>
              <a:t>Cumulative doc here: </a:t>
            </a:r>
          </a:p>
          <a:p>
            <a:pPr marL="234950" lvl="1" indent="0">
              <a:buNone/>
            </a:pPr>
            <a:r>
              <a:rPr lang="en-US" dirty="0" smtClean="0">
                <a:latin typeface="+mn-lt"/>
                <a:cs typeface="Source Code Pro"/>
                <a:hlinkClick r:id="rId4"/>
              </a:rPr>
              <a:t>http</a:t>
            </a:r>
            <a:r>
              <a:rPr lang="en-US" dirty="0">
                <a:latin typeface="+mn-lt"/>
                <a:cs typeface="Source Code Pro"/>
                <a:hlinkClick r:id="rId4"/>
              </a:rPr>
              <a:t>://docs.brightcove.com/en/video-cloud/brightcove-player/reference/api/</a:t>
            </a:r>
            <a:r>
              <a:rPr lang="en-US" dirty="0" smtClean="0">
                <a:latin typeface="+mn-lt"/>
                <a:cs typeface="Source Code Pro"/>
                <a:hlinkClick r:id="rId4"/>
              </a:rPr>
              <a:t>index.html</a:t>
            </a:r>
            <a:endParaRPr lang="en-US" dirty="0" smtClean="0">
              <a:latin typeface="+mn-lt"/>
              <a:cs typeface="Source Code Pro"/>
            </a:endParaRPr>
          </a:p>
          <a:p>
            <a:pPr lvl="1"/>
            <a:r>
              <a:rPr lang="en-US" dirty="0" smtClean="0"/>
              <a:t>Focus in this session on methods and events (vjs.player):</a:t>
            </a:r>
          </a:p>
          <a:p>
            <a:pPr marL="234950" lvl="1" indent="0">
              <a:buNone/>
            </a:pPr>
            <a:r>
              <a:rPr lang="en-US" dirty="0">
                <a:latin typeface="+mn-lt"/>
                <a:cs typeface="Source Code Pro"/>
                <a:hlinkClick r:id="rId5"/>
              </a:rPr>
              <a:t>http://docs.brightcove.com/en/video-cloud/brightcove-player/reference/api/</a:t>
            </a:r>
            <a:r>
              <a:rPr lang="en-US" dirty="0" smtClean="0">
                <a:latin typeface="+mn-lt"/>
                <a:cs typeface="Source Code Pro"/>
                <a:hlinkClick r:id="rId5"/>
              </a:rPr>
              <a:t>player.html</a:t>
            </a:r>
            <a:endParaRPr lang="en-US" dirty="0" smtClean="0">
              <a:latin typeface="+mn-lt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Brightcove </a:t>
            </a:r>
            <a:r>
              <a:rPr lang="en-US" dirty="0" smtClean="0"/>
              <a:t>Player API </a:t>
            </a:r>
            <a:r>
              <a:rPr lang="en-US" dirty="0"/>
              <a:t>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5483225"/>
            <a:ext cx="6293635" cy="3276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3959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4425690"/>
            <a:ext cx="10416382" cy="532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otherComponent.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41346" y="1911090"/>
            <a:ext cx="15877477" cy="159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 driven framework: Behaviors driven </a:t>
            </a:r>
            <a:r>
              <a:rPr lang="en-US" dirty="0"/>
              <a:t>by the production, detection and consumption of events</a:t>
            </a: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function passed to another function to be called at a later time</a:t>
            </a:r>
          </a:p>
          <a:p>
            <a:r>
              <a:rPr lang="en-US" dirty="0" smtClean="0"/>
              <a:t>Example: </a:t>
            </a:r>
            <a:r>
              <a:rPr lang="en-US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getVideo</a:t>
            </a:r>
            <a:r>
              <a:rPr lang="en-US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called, then the callback function called when video data returned, which is a variable amount of time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callback-fun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744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Anonymous functions: The function definition is the argument of the function</a:t>
            </a:r>
          </a:p>
          <a:p>
            <a:pPr lvl="1"/>
            <a:r>
              <a:rPr lang="en-US" sz="3600" dirty="0" smtClean="0"/>
              <a:t>Function not named, hence anonymous</a:t>
            </a:r>
          </a:p>
          <a:p>
            <a:pPr marL="458788" lvl="2" indent="0">
              <a:buNone/>
            </a:pP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getVideo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 function(){ </a:t>
            </a:r>
            <a:r>
              <a:rPr lang="is-I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… }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en-US" dirty="0" smtClean="0"/>
              <a:t>Function declaration (“normal way”)</a:t>
            </a:r>
          </a:p>
          <a:p>
            <a:pPr lvl="1"/>
            <a:r>
              <a:rPr lang="en-US" sz="3600" dirty="0" smtClean="0"/>
              <a:t>Loads </a:t>
            </a:r>
            <a:r>
              <a:rPr lang="en-US" sz="3600" dirty="0"/>
              <a:t>before any code is </a:t>
            </a:r>
            <a:r>
              <a:rPr lang="en-US" sz="3600" dirty="0" smtClean="0"/>
              <a:t>executed</a:t>
            </a:r>
            <a:endParaRPr lang="en-US" sz="3600" dirty="0"/>
          </a:p>
          <a:p>
            <a:pPr marL="458788" lvl="2" indent="0">
              <a:buNone/>
            </a:pP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function foo() 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{ </a:t>
            </a:r>
            <a:r>
              <a:rPr lang="is-I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…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}</a:t>
            </a:r>
            <a:r>
              <a:rPr lang="en-US" sz="3600" dirty="0"/>
              <a:t> </a:t>
            </a:r>
          </a:p>
          <a:p>
            <a:r>
              <a:rPr lang="en-US" dirty="0" smtClean="0"/>
              <a:t>Function expression</a:t>
            </a:r>
          </a:p>
          <a:p>
            <a:pPr lvl="1"/>
            <a:r>
              <a:rPr lang="en-US" sz="3600" dirty="0" smtClean="0"/>
              <a:t>Loads </a:t>
            </a:r>
            <a:r>
              <a:rPr lang="en-US" sz="3600" dirty="0"/>
              <a:t>only when the interpreter reaches that line of </a:t>
            </a:r>
            <a:r>
              <a:rPr lang="en-US" sz="3600" dirty="0" smtClean="0"/>
              <a:t>code</a:t>
            </a:r>
            <a:endParaRPr lang="en-US" sz="3600" dirty="0"/>
          </a:p>
          <a:p>
            <a:pPr marL="234950" lvl="1" indent="0">
              <a:buNone/>
            </a:pP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var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 foo = function() { </a:t>
            </a:r>
            <a:r>
              <a:rPr lang="is-I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…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558704" y="1911090"/>
            <a:ext cx="15877477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 – function definition is the argument of the callback function</a:t>
            </a:r>
          </a:p>
          <a:p>
            <a:pPr marL="0" indent="0">
              <a:buNone/>
            </a:pPr>
            <a:endParaRPr lang="en-US" sz="3200" dirty="0" smtClean="0">
              <a:solidFill>
                <a:srgbClr val="FF0000"/>
              </a:solidFill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306481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smtClean="0"/>
              <a:t>Implementations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 err="1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function </a:t>
            </a:r>
            <a:r>
              <a:rPr lang="en-US" sz="3200" b="1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latin typeface="Source Code Pro"/>
                <a:cs typeface="Source Code Pro"/>
              </a:rPr>
              <a:t>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4476928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smtClean="0"/>
              <a:t>Implementations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latin typeface="Source Code Pro"/>
                <a:cs typeface="Source Code Pro"/>
              </a:rPr>
              <a:t>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 err="1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9838033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 Case: </a:t>
            </a:r>
            <a:r>
              <a:rPr lang="en-US" dirty="0" smtClean="0"/>
              <a:t>Play </a:t>
            </a:r>
            <a:r>
              <a:rPr lang="en-US" dirty="0"/>
              <a:t>the </a:t>
            </a:r>
            <a:r>
              <a:rPr lang="en-US" dirty="0" smtClean="0"/>
              <a:t>video programmatically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 - cont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r>
              <a:rPr lang="en-US" dirty="0"/>
              <a:t>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Case: Change the video on user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r>
              <a:rPr lang="en-US" dirty="0"/>
              <a:t>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 Case: Display information about the video on the HTML </a:t>
            </a:r>
            <a:r>
              <a:rPr lang="en-US" dirty="0" smtClean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</a:t>
            </a:r>
            <a:r>
              <a:rPr lang="en-US" dirty="0" smtClean="0"/>
              <a:t>after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/>
              <a:t> event is dispatched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3: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Case: Utilize the </a:t>
            </a:r>
            <a:r>
              <a:rPr lang="en-US" dirty="0" err="1" smtClean="0"/>
              <a:t>iframe</a:t>
            </a:r>
            <a:r>
              <a:rPr lang="en-US" dirty="0" smtClean="0"/>
              <a:t> implementation of the player and change </a:t>
            </a:r>
            <a:r>
              <a:rPr lang="en-US" dirty="0"/>
              <a:t>the video on 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change the query string’s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/921483702001/a5f0f07c-ce3b-48a4-af02-f5f6c38546ac_default/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index.html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/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=4341341161001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…&gt;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Need to remove the existing query string then add a new one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Plan of action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Get a handle on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tag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Create a variable with the new query string (new video ID)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property of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to a variable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Remove the existing query string from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Add the new query string to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new source to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&lt;function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"?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=3742256815001",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theSrc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theSrc.substring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( 0,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theSrc.indexOf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"?" ) ),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JavaScript’s 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theString.substring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extracts characters from the first parameter to the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 1: Display an overlay</a:t>
            </a:r>
          </a:p>
          <a:p>
            <a:r>
              <a:rPr lang="en-US" dirty="0" smtClean="0"/>
              <a:t>Use Case 2: Play an IMA3 pre-roll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Task 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Case: Allow users to select a video to watch from a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3527425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81" y="62550"/>
            <a:ext cx="5232400" cy="9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desired code implementation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81" y="1520825"/>
            <a:ext cx="8558292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" y="2511425"/>
            <a:ext cx="7977981" cy="6841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81" y="2740025"/>
            <a:ext cx="27686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 smtClean="0"/>
              <a:t>Task1</a:t>
            </a:r>
            <a:r>
              <a:rPr lang="en-US" sz="3600" dirty="0"/>
              <a:t>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 smtClean="0"/>
              <a:t>Task5: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 smtClean="0"/>
              <a:t>Task 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Task 7: Associate a Playlist with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9891</TotalTime>
  <Words>2646</Words>
  <Application>Microsoft Macintosh PowerPoint</Application>
  <PresentationFormat>Custom</PresentationFormat>
  <Paragraphs>461</Paragraphs>
  <Slides>61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Using JavaScript with Brightcove Player</vt:lpstr>
      <vt:lpstr>JavaScript Code Dilemma</vt:lpstr>
      <vt:lpstr>API Is Event Driven</vt:lpstr>
      <vt:lpstr>Callback Functions</vt:lpstr>
      <vt:lpstr>Callback Function Implementations</vt:lpstr>
      <vt:lpstr>Callback Function Implementations</vt:lpstr>
      <vt:lpstr>Callback Function Implementations (cont)</vt:lpstr>
      <vt:lpstr>Callback Function Implementations (cont)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Adding the Overlay Plugin to a Player AND/OR Task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121</cp:revision>
  <dcterms:created xsi:type="dcterms:W3CDTF">2014-09-13T21:02:55Z</dcterms:created>
  <dcterms:modified xsi:type="dcterms:W3CDTF">2016-03-30T19:20:03Z</dcterms:modified>
</cp:coreProperties>
</file>